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2"/>
  </p:notesMasterIdLst>
  <p:handoutMasterIdLst>
    <p:handoutMasterId r:id="rId23"/>
  </p:handoutMasterIdLst>
  <p:sldIdLst>
    <p:sldId id="268" r:id="rId3"/>
    <p:sldId id="269" r:id="rId4"/>
    <p:sldId id="270" r:id="rId5"/>
    <p:sldId id="272" r:id="rId6"/>
    <p:sldId id="271" r:id="rId7"/>
    <p:sldId id="284" r:id="rId8"/>
    <p:sldId id="285" r:id="rId9"/>
    <p:sldId id="278" r:id="rId10"/>
    <p:sldId id="273" r:id="rId11"/>
    <p:sldId id="274" r:id="rId12"/>
    <p:sldId id="275" r:id="rId13"/>
    <p:sldId id="276" r:id="rId14"/>
    <p:sldId id="277" r:id="rId15"/>
    <p:sldId id="281" r:id="rId16"/>
    <p:sldId id="282" r:id="rId17"/>
    <p:sldId id="283" r:id="rId18"/>
    <p:sldId id="286" r:id="rId19"/>
    <p:sldId id="279" r:id="rId20"/>
    <p:sldId id="28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E4"/>
    <a:srgbClr val="FFFF99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78" autoAdjust="0"/>
    <p:restoredTop sz="94715" autoAdjust="0"/>
  </p:normalViewPr>
  <p:slideViewPr>
    <p:cSldViewPr snapToGrid="0" snapToObjects="1">
      <p:cViewPr varScale="1">
        <p:scale>
          <a:sx n="158" d="100"/>
          <a:sy n="158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10-03-2022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10-03-2022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goal of a heat pump is</a:t>
            </a:r>
            <a:r>
              <a:rPr lang="en-US" baseline="0" dirty="0"/>
              <a:t> to use heat from a source at low temperature to deliver heat at high temperature at the sink side of the heat pump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999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refrigerant evaporates at low pressure and at a temperature lower than the source temperature level – extracts the heat at low temperature </a:t>
            </a:r>
          </a:p>
          <a:p>
            <a:r>
              <a:rPr lang="en-US" baseline="0" dirty="0"/>
              <a:t>The refrigerant is then compressed – gas condenses at high pressure and at a temperature higher than the sink – delivering heat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450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04F5-1DDB-433A-9F56-F69ABF3D82C1}" type="datetime1">
              <a:rPr lang="nl-BE" smtClean="0"/>
              <a:t>10/03/2022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A0AE-89F5-40F4-A8AC-2CFB7172A437}" type="datetime1">
              <a:rPr lang="nl-BE" smtClean="0"/>
              <a:t>10/03/2022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91C0-052E-4374-9F7B-8DF3098847EC}" type="datetime1">
              <a:rPr lang="nl-BE" smtClean="0"/>
              <a:t>10/03/2022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B7CBA-08E0-4FB9-BBC7-B0F9EE30FC23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1F9E-F395-4802-BA0E-A579FF58717F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9AD4-BDDB-4121-9EEE-D890BB11E687}" type="datetime1">
              <a:rPr lang="nl-BE" smtClean="0"/>
              <a:t>10/03/2022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08CC-4EBF-4C64-BA9E-B07B99C9DB99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9C90-ED50-42CD-B56C-68BF842A2B6A}" type="datetime1">
              <a:rPr lang="nl-BE" smtClean="0"/>
              <a:t>10/03/2022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82AE-B9EE-446E-B46E-329ABC891749}" type="datetime1">
              <a:rPr lang="nl-BE" smtClean="0"/>
              <a:t>10/03/2022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F18-BDCB-4338-9FA2-782F60A2E51C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389F4DD-E9F0-454C-8CE7-299000EBA983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18BCE0-9917-41C7-AA76-58ADB721FDEC}" type="datetime1">
              <a:rPr lang="nl-BE" smtClean="0"/>
              <a:t>10/03/2022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42931" y="4359604"/>
            <a:ext cx="8333999" cy="1655999"/>
          </a:xfrm>
        </p:spPr>
        <p:txBody>
          <a:bodyPr/>
          <a:lstStyle/>
          <a:p>
            <a:r>
              <a:rPr lang="en-US" dirty="0"/>
              <a:t>Thermal Systems: Basic Aspects (H9X52A)</a:t>
            </a:r>
          </a:p>
          <a:p>
            <a:r>
              <a:rPr lang="en-US" dirty="0" err="1"/>
              <a:t>Toegepaste</a:t>
            </a:r>
            <a:r>
              <a:rPr lang="en-US" dirty="0"/>
              <a:t> </a:t>
            </a:r>
            <a:r>
              <a:rPr lang="en-US" dirty="0" err="1"/>
              <a:t>Thermodynamica</a:t>
            </a:r>
            <a:r>
              <a:rPr lang="en-US" dirty="0"/>
              <a:t> (I0P29A)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Heat Pump Exercise Sessions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1706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performance of a heat pump is formally known as the COP: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maximum theoretical performance is defined by Carnot’s equation: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performance (COP)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9695" y="2391515"/>
                <a:ext cx="1966757" cy="924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95" y="2391515"/>
                <a:ext cx="1966757" cy="9245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47384" y="4457610"/>
                <a:ext cx="3425810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𝐶𝑂𝑃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384" y="4457610"/>
                <a:ext cx="3425810" cy="10051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5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513000" y="1579376"/>
                <a:ext cx="11041200" cy="117032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b="1" dirty="0"/>
                  <a:t>ENTHALPY (H) </a:t>
                </a:r>
              </a:p>
              <a:p>
                <a:pPr marL="0" indent="0">
                  <a:buNone/>
                </a:pPr>
                <a:r>
                  <a:rPr lang="en-US" sz="3200" dirty="0"/>
                  <a:t>Energy content of a substance </a:t>
                </a:r>
              </a:p>
              <a:p>
                <a:pPr marL="0" indent="0">
                  <a:buNone/>
                </a:pPr>
                <a:endParaRPr lang="en-US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3000" y="1579376"/>
                <a:ext cx="11041200" cy="1170327"/>
              </a:xfrm>
              <a:blipFill>
                <a:blip r:embed="rId2"/>
                <a:stretch>
                  <a:fillRect l="-1379" t="-6452" b="-108602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5400" y="33328"/>
            <a:ext cx="11041200" cy="1152000"/>
          </a:xfrm>
        </p:spPr>
        <p:txBody>
          <a:bodyPr/>
          <a:lstStyle/>
          <a:p>
            <a:pPr algn="ctr"/>
            <a:r>
              <a:rPr lang="en-US" b="1" dirty="0"/>
              <a:t>So how can we obtain Ẇ and Q</a:t>
            </a:r>
            <a:r>
              <a:rPr lang="en-US" b="1" baseline="-25000" dirty="0"/>
              <a:t>C</a:t>
            </a:r>
            <a:r>
              <a:rPr lang="en-US" b="1" dirty="0"/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CA02C5-3FD2-0C46-8474-1D60DDB283BA}"/>
              </a:ext>
            </a:extLst>
          </p:cNvPr>
          <p:cNvGrpSpPr/>
          <p:nvPr/>
        </p:nvGrpSpPr>
        <p:grpSpPr>
          <a:xfrm>
            <a:off x="6367153" y="1009846"/>
            <a:ext cx="5503269" cy="5063784"/>
            <a:chOff x="6145878" y="664640"/>
            <a:chExt cx="5593803" cy="50732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4AC88A-A4F7-8F4F-8630-18AD795D9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3"/>
            <a:stretch/>
          </p:blipFill>
          <p:spPr>
            <a:xfrm>
              <a:off x="6145878" y="664640"/>
              <a:ext cx="5593803" cy="4389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B05E9D5-8D64-874F-9C19-3C1C08E91C60}"/>
                </a:ext>
              </a:extLst>
            </p:cNvPr>
            <p:cNvGrpSpPr/>
            <p:nvPr/>
          </p:nvGrpSpPr>
          <p:grpSpPr>
            <a:xfrm>
              <a:off x="8000284" y="2273888"/>
              <a:ext cx="2479591" cy="3463953"/>
              <a:chOff x="8000284" y="2273888"/>
              <a:chExt cx="2479591" cy="3463953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B4C371F-8D57-7C4D-8FDC-6EE85730BB27}"/>
                  </a:ext>
                </a:extLst>
              </p:cNvPr>
              <p:cNvCxnSpPr/>
              <p:nvPr/>
            </p:nvCxnSpPr>
            <p:spPr>
              <a:xfrm>
                <a:off x="9859416" y="5265682"/>
                <a:ext cx="48191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3D6BE71-4540-574E-AF41-B444759B4757}"/>
                  </a:ext>
                </a:extLst>
              </p:cNvPr>
              <p:cNvCxnSpPr/>
              <p:nvPr/>
            </p:nvCxnSpPr>
            <p:spPr>
              <a:xfrm flipH="1">
                <a:off x="8000284" y="3609782"/>
                <a:ext cx="16626" cy="21280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533C3D1-7BC5-EC43-952F-CF9FA1F6CAD2}"/>
                  </a:ext>
                </a:extLst>
              </p:cNvPr>
              <p:cNvCxnSpPr/>
              <p:nvPr/>
            </p:nvCxnSpPr>
            <p:spPr>
              <a:xfrm>
                <a:off x="10341332" y="2273888"/>
                <a:ext cx="0" cy="34639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92E5635-A3D4-8E48-BA11-FCF1D8CF91E7}"/>
                  </a:ext>
                </a:extLst>
              </p:cNvPr>
              <p:cNvCxnSpPr/>
              <p:nvPr/>
            </p:nvCxnSpPr>
            <p:spPr>
              <a:xfrm flipH="1">
                <a:off x="9873045" y="3612624"/>
                <a:ext cx="2997" cy="182924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B756861-B305-834F-A79D-AC9EFF7B789B}"/>
                  </a:ext>
                </a:extLst>
              </p:cNvPr>
              <p:cNvCxnSpPr/>
              <p:nvPr/>
            </p:nvCxnSpPr>
            <p:spPr>
              <a:xfrm>
                <a:off x="8008597" y="5724942"/>
                <a:ext cx="2332735" cy="3698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C57128E-5BDD-7142-BDE3-C53AE9FF58BC}"/>
                  </a:ext>
                </a:extLst>
              </p:cNvPr>
              <p:cNvCxnSpPr/>
              <p:nvPr/>
            </p:nvCxnSpPr>
            <p:spPr>
              <a:xfrm>
                <a:off x="8008597" y="5337210"/>
                <a:ext cx="185081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229F43-88E2-5D4A-AAAE-7AB679D886EE}"/>
                  </a:ext>
                </a:extLst>
              </p:cNvPr>
              <p:cNvSpPr txBox="1"/>
              <p:nvPr/>
            </p:nvSpPr>
            <p:spPr>
              <a:xfrm>
                <a:off x="9085020" y="5337210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59B992-A230-AF4C-B9A9-51986B3EC1F7}"/>
                  </a:ext>
                </a:extLst>
              </p:cNvPr>
              <p:cNvSpPr txBox="1"/>
              <p:nvPr/>
            </p:nvSpPr>
            <p:spPr>
              <a:xfrm>
                <a:off x="8591980" y="4979253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020456-5C13-4644-BA1D-F7036589D418}"/>
                  </a:ext>
                </a:extLst>
              </p:cNvPr>
              <p:cNvSpPr txBox="1"/>
              <p:nvPr/>
            </p:nvSpPr>
            <p:spPr>
              <a:xfrm>
                <a:off x="9889671" y="4883451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W</a:t>
                </a:r>
                <a:endParaRPr lang="en-US" b="1" baseline="-250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474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3600" y="6242443"/>
            <a:ext cx="4993200" cy="648000"/>
          </a:xfrm>
        </p:spPr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  <a:p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76000" y="15842"/>
            <a:ext cx="11041200" cy="1152000"/>
          </a:xfrm>
        </p:spPr>
        <p:txBody>
          <a:bodyPr/>
          <a:lstStyle/>
          <a:p>
            <a:r>
              <a:rPr lang="en-US" dirty="0"/>
              <a:t>Obtaining Ẇ and Q</a:t>
            </a:r>
            <a:r>
              <a:rPr lang="en-US" baseline="-25000" dirty="0"/>
              <a:t>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3667" y="0"/>
            <a:ext cx="6404713" cy="7374549"/>
            <a:chOff x="827759" y="157101"/>
            <a:chExt cx="6404713" cy="7374549"/>
          </a:xfrm>
        </p:grpSpPr>
        <p:sp>
          <p:nvSpPr>
            <p:cNvPr id="7" name="TextBox 6"/>
            <p:cNvSpPr txBox="1"/>
            <p:nvPr/>
          </p:nvSpPr>
          <p:spPr>
            <a:xfrm>
              <a:off x="6509660" y="3451411"/>
              <a:ext cx="72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Ẇ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27759" y="1349970"/>
              <a:ext cx="5681901" cy="4874362"/>
              <a:chOff x="827759" y="1349970"/>
              <a:chExt cx="5681901" cy="487436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27759" y="1480457"/>
                <a:ext cx="5390164" cy="4659084"/>
                <a:chOff x="827759" y="1480457"/>
                <a:chExt cx="5390164" cy="4659084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319451" y="5408022"/>
                  <a:ext cx="1114698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088571" y="5434147"/>
                  <a:ext cx="1067247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224000" y="2172788"/>
                  <a:ext cx="931818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319451" y="2172788"/>
                  <a:ext cx="984069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4242908" y="5172892"/>
                  <a:ext cx="928182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endCxn id="46" idx="4"/>
                </p:cNvCxnSpPr>
                <p:nvPr/>
              </p:nvCxnSpPr>
              <p:spPr>
                <a:xfrm flipV="1">
                  <a:off x="5133707" y="4049984"/>
                  <a:ext cx="0" cy="114903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035343" y="2481943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402079" y="2481943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402079" y="2464149"/>
                  <a:ext cx="0" cy="884297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346210" y="5177246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Rectangle 43"/>
                <p:cNvSpPr/>
                <p:nvPr/>
              </p:nvSpPr>
              <p:spPr>
                <a:xfrm>
                  <a:off x="2081349" y="4955183"/>
                  <a:ext cx="2360022" cy="74022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>
                          <a:lumMod val="10000"/>
                        </a:schemeClr>
                      </a:solidFill>
                    </a:rPr>
                    <a:t>Evaporator</a:t>
                  </a: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2081349" y="1959424"/>
                  <a:ext cx="2360022" cy="7184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>
                          <a:lumMod val="10000"/>
                        </a:schemeClr>
                      </a:solidFill>
                    </a:rPr>
                    <a:t>Condenser</a:t>
                  </a: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4049490" y="3222171"/>
                  <a:ext cx="2168433" cy="82781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Compressor</a:t>
                  </a:r>
                </a:p>
              </p:txBody>
            </p: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1224000" y="148045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Flowchart: Collate 47"/>
                <p:cNvSpPr/>
                <p:nvPr/>
              </p:nvSpPr>
              <p:spPr>
                <a:xfrm>
                  <a:off x="966651" y="3222171"/>
                  <a:ext cx="870857" cy="1132115"/>
                </a:xfrm>
                <a:prstGeom prst="flowChartCollat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394966" y="5408022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303520" y="148045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128200" y="543414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Up Arrow 51"/>
                <p:cNvSpPr/>
                <p:nvPr/>
              </p:nvSpPr>
              <p:spPr>
                <a:xfrm>
                  <a:off x="4077445" y="2172788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3849189" y="2304591"/>
                  <a:ext cx="7228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Q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H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225481" y="4894601"/>
                  <a:ext cx="7228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Q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55" name="Up Arrow 54"/>
                <p:cNvSpPr/>
                <p:nvPr/>
              </p:nvSpPr>
              <p:spPr>
                <a:xfrm>
                  <a:off x="2120979" y="5196843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827759" y="3648887"/>
                  <a:ext cx="1218754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Expander</a:t>
                  </a:r>
                </a:p>
              </p:txBody>
            </p:sp>
            <p:sp>
              <p:nvSpPr>
                <p:cNvPr id="57" name="Isosceles Triangle 56"/>
                <p:cNvSpPr/>
                <p:nvPr/>
              </p:nvSpPr>
              <p:spPr>
                <a:xfrm>
                  <a:off x="5169871" y="1790251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10800000">
                  <a:off x="944069" y="5529352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Isosceles Triangle 58"/>
                <p:cNvSpPr/>
                <p:nvPr/>
              </p:nvSpPr>
              <p:spPr>
                <a:xfrm rot="10800000">
                  <a:off x="1048949" y="1807715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Isosceles Triangle 59"/>
                <p:cNvSpPr/>
                <p:nvPr/>
              </p:nvSpPr>
              <p:spPr>
                <a:xfrm>
                  <a:off x="5270123" y="5480168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185226" y="2495006"/>
                <a:ext cx="5324434" cy="2704011"/>
                <a:chOff x="1185226" y="2495006"/>
                <a:chExt cx="5324434" cy="270401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5146047" y="2495006"/>
                  <a:ext cx="0" cy="85344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372060" y="4236720"/>
                  <a:ext cx="0" cy="962297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Up Arrow 28"/>
                <p:cNvSpPr/>
                <p:nvPr/>
              </p:nvSpPr>
              <p:spPr>
                <a:xfrm rot="16200000">
                  <a:off x="6198329" y="3509802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Isosceles Triangle 29"/>
                <p:cNvSpPr/>
                <p:nvPr/>
              </p:nvSpPr>
              <p:spPr>
                <a:xfrm>
                  <a:off x="5017471" y="2795594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Isosceles Triangle 30"/>
                <p:cNvSpPr/>
                <p:nvPr/>
              </p:nvSpPr>
              <p:spPr>
                <a:xfrm>
                  <a:off x="5023044" y="4417435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Isosceles Triangle 31"/>
                <p:cNvSpPr/>
                <p:nvPr/>
              </p:nvSpPr>
              <p:spPr>
                <a:xfrm rot="10800000">
                  <a:off x="1227028" y="2795593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Isosceles Triangle 32"/>
                <p:cNvSpPr/>
                <p:nvPr/>
              </p:nvSpPr>
              <p:spPr>
                <a:xfrm rot="10800000">
                  <a:off x="1185226" y="4522512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994735" y="1349970"/>
                <a:ext cx="4587459" cy="4874362"/>
                <a:chOff x="994735" y="1349970"/>
                <a:chExt cx="4587459" cy="4874362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5023044" y="4982680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985660" y="2338543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1290826" y="2338543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239236" y="5023357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093588" y="1382669"/>
                  <a:ext cx="296091" cy="30777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5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5179799" y="1349970"/>
                  <a:ext cx="296091" cy="30777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286103" y="5916555"/>
                  <a:ext cx="296091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994735" y="5886011"/>
                  <a:ext cx="296091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8</a:t>
                  </a: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2159493" y="157101"/>
              <a:ext cx="2098193" cy="7374549"/>
              <a:chOff x="2159493" y="157101"/>
              <a:chExt cx="2098193" cy="7374549"/>
            </a:xfrm>
          </p:grpSpPr>
          <p:sp>
            <p:nvSpPr>
              <p:cNvPr id="10" name="Arc 9"/>
              <p:cNvSpPr/>
              <p:nvPr/>
            </p:nvSpPr>
            <p:spPr>
              <a:xfrm>
                <a:off x="2159493" y="2851275"/>
                <a:ext cx="1813451" cy="1786426"/>
              </a:xfrm>
              <a:prstGeom prst="arc">
                <a:avLst>
                  <a:gd name="adj1" fmla="val 498815"/>
                  <a:gd name="adj2" fmla="val 0"/>
                </a:avLst>
              </a:prstGeom>
              <a:ln w="76200">
                <a:solidFill>
                  <a:srgbClr val="FFC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>
                <a:off x="2286441" y="157101"/>
                <a:ext cx="1813451" cy="1926419"/>
              </a:xfrm>
              <a:prstGeom prst="arc">
                <a:avLst>
                  <a:gd name="adj1" fmla="val 498815"/>
                  <a:gd name="adj2" fmla="val 9160232"/>
                </a:avLst>
              </a:prstGeom>
              <a:ln w="57150">
                <a:solidFill>
                  <a:srgbClr val="7030A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 rot="11503609">
                <a:off x="2267392" y="5605231"/>
                <a:ext cx="1813451" cy="1926419"/>
              </a:xfrm>
              <a:prstGeom prst="arc">
                <a:avLst>
                  <a:gd name="adj1" fmla="val 498815"/>
                  <a:gd name="adj2" fmla="val 9160232"/>
                </a:avLst>
              </a:prstGeom>
              <a:ln w="57150">
                <a:solidFill>
                  <a:srgbClr val="EE12E4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34442" y="1491852"/>
                <a:ext cx="68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7030A0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7030A0"/>
                    </a:solidFill>
                  </a:rPr>
                  <a:t>WC</a:t>
                </a:r>
                <a:endParaRPr lang="en-US" b="1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73024" y="5656626"/>
                <a:ext cx="1384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EE12E4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EE12E4"/>
                    </a:solidFill>
                  </a:rPr>
                  <a:t>WE</a:t>
                </a:r>
                <a:endParaRPr lang="en-US" b="1" baseline="-25000" dirty="0">
                  <a:solidFill>
                    <a:srgbClr val="EE12E4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90129" y="2830421"/>
                <a:ext cx="68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FFC000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FFC000"/>
                    </a:solidFill>
                  </a:rPr>
                  <a:t>ref</a:t>
                </a:r>
                <a:endParaRPr lang="en-US" b="1" baseline="-25000" dirty="0">
                  <a:solidFill>
                    <a:srgbClr val="FFC000"/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6427020" y="875746"/>
            <a:ext cx="5457101" cy="4631197"/>
            <a:chOff x="6596353" y="1405490"/>
            <a:chExt cx="5457101" cy="4631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015842" y="1405490"/>
                  <a:ext cx="3295005" cy="465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5842" y="1405490"/>
                  <a:ext cx="3295005" cy="46538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883060" y="3246284"/>
                  <a:ext cx="3394134" cy="465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3060" y="3246284"/>
                  <a:ext cx="3394134" cy="4653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25557" y="4337557"/>
                  <a:ext cx="465685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𝑊𝐶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800" i="1" dirty="0">
                    <a:latin typeface="Cambria Math" panose="02040503050406030204" pitchFamily="18" charset="0"/>
                  </a:endParaRPr>
                </a:p>
                <a:p>
                  <a:r>
                    <a:rPr lang="en-US" sz="2800" b="0" dirty="0"/>
                    <a:t>	    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8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800" dirty="0"/>
                    <a:t> </a:t>
                  </a: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557" y="4337557"/>
                  <a:ext cx="4656852" cy="8617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/>
            <p:cNvSpPr txBox="1"/>
            <p:nvPr/>
          </p:nvSpPr>
          <p:spPr>
            <a:xfrm>
              <a:off x="6596353" y="2418826"/>
              <a:ext cx="4031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</a:rPr>
                <a:t>Two ways of calculating Q</a:t>
              </a:r>
              <a:r>
                <a:rPr lang="en-US" sz="2000" baseline="-25000" dirty="0">
                  <a:solidFill>
                    <a:srgbClr val="00B050"/>
                  </a:solidFill>
                </a:rPr>
                <a:t>C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18358" y="2827281"/>
              <a:ext cx="4031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1. Using refrigerant mass flow</a:t>
              </a:r>
              <a:endParaRPr lang="en-US" sz="20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076437" y="3937447"/>
              <a:ext cx="4436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</a:rPr>
                <a:t>2. Using condenser water mass flow</a:t>
              </a:r>
              <a:endParaRPr lang="en-US" sz="2000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91497" y="5390356"/>
              <a:ext cx="5261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use the specific heat capacity of water (</a:t>
              </a:r>
              <a:r>
                <a:rPr lang="en-US" dirty="0" err="1"/>
                <a:t>Cp</a:t>
              </a:r>
              <a:r>
                <a:rPr lang="en-US" dirty="0"/>
                <a:t>) -  H</a:t>
              </a:r>
              <a:r>
                <a:rPr lang="en-US" baseline="-25000" dirty="0"/>
                <a:t>2</a:t>
              </a:r>
              <a:r>
                <a:rPr lang="en-US" dirty="0"/>
                <a:t>O is a non-compressible liquid </a:t>
              </a:r>
            </a:p>
          </p:txBody>
        </p:sp>
        <p:sp>
          <p:nvSpPr>
            <p:cNvPr id="68" name="Down Arrow 67"/>
            <p:cNvSpPr/>
            <p:nvPr/>
          </p:nvSpPr>
          <p:spPr>
            <a:xfrm rot="10800000">
              <a:off x="9734203" y="5211160"/>
              <a:ext cx="282633" cy="2571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513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76000" y="1360803"/>
                <a:ext cx="5400000" cy="4464000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Using refrigerant information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360803"/>
                <a:ext cx="5400000" cy="4464000"/>
              </a:xfrm>
              <a:blipFill>
                <a:blip r:embed="rId2"/>
                <a:stretch>
                  <a:fillRect l="-13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217200" y="1360803"/>
                <a:ext cx="5400000" cy="4464000"/>
              </a:xfrm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Using water information (when HP is a black box)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𝑊𝐶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𝑊𝐶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217200" y="1360803"/>
                <a:ext cx="5400000" cy="4464000"/>
              </a:xfrm>
              <a:blipFill>
                <a:blip r:embed="rId3"/>
                <a:stretch>
                  <a:fillRect l="-1464" r="-20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COP: two possibilities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917200" y="243657"/>
                <a:ext cx="1966757" cy="9245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𝐶𝑂𝑃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200" y="243657"/>
                <a:ext cx="1966757" cy="9245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49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000" y="1656000"/>
            <a:ext cx="6331876" cy="4464000"/>
          </a:xfrm>
        </p:spPr>
        <p:txBody>
          <a:bodyPr/>
          <a:lstStyle/>
          <a:p>
            <a:r>
              <a:rPr lang="en-US" dirty="0"/>
              <a:t>A flow diagram </a:t>
            </a:r>
            <a:r>
              <a:rPr lang="en-US" dirty="0">
                <a:sym typeface="Wingdings" panose="05000000000000000000" pitchFamily="2" charset="2"/>
              </a:rPr>
              <a:t> width of arrow is proportional to flow quantity</a:t>
            </a:r>
          </a:p>
          <a:p>
            <a:r>
              <a:rPr lang="en-US" dirty="0">
                <a:sym typeface="Wingdings" panose="05000000000000000000" pitchFamily="2" charset="2"/>
              </a:rPr>
              <a:t>Show the energy flows between the HP components using a Sankey diagram</a:t>
            </a:r>
          </a:p>
          <a:p>
            <a:r>
              <a:rPr lang="en-US" dirty="0">
                <a:sym typeface="Wingdings" panose="05000000000000000000" pitchFamily="2" charset="2"/>
              </a:rPr>
              <a:t>Consider what is going in/out of each component of the HP as well as losses</a:t>
            </a:r>
          </a:p>
          <a:p>
            <a:r>
              <a:rPr lang="en-US" dirty="0">
                <a:sym typeface="Wingdings" panose="05000000000000000000" pitchFamily="2" charset="2"/>
              </a:rPr>
              <a:t>Will be a cycle</a:t>
            </a:r>
          </a:p>
          <a:p>
            <a:r>
              <a:rPr lang="en-US" dirty="0">
                <a:sym typeface="Wingdings" panose="05000000000000000000" pitchFamily="2" charset="2"/>
              </a:rPr>
              <a:t>LED light example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Sankey diagram</a:t>
            </a:r>
          </a:p>
        </p:txBody>
      </p:sp>
      <p:sp>
        <p:nvSpPr>
          <p:cNvPr id="7" name="Rectangle 6"/>
          <p:cNvSpPr/>
          <p:nvPr/>
        </p:nvSpPr>
        <p:spPr>
          <a:xfrm>
            <a:off x="8466734" y="510204"/>
            <a:ext cx="155448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Condenser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67693" y="1290240"/>
            <a:ext cx="155448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Compressor</a:t>
            </a:r>
          </a:p>
        </p:txBody>
      </p:sp>
      <p:sp>
        <p:nvSpPr>
          <p:cNvPr id="9" name="Rectangle 8"/>
          <p:cNvSpPr/>
          <p:nvPr/>
        </p:nvSpPr>
        <p:spPr>
          <a:xfrm>
            <a:off x="6765775" y="1247658"/>
            <a:ext cx="155448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66734" y="2021760"/>
            <a:ext cx="155448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Evaporator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53" y="3364750"/>
            <a:ext cx="3556516" cy="26673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9962" y="5801304"/>
            <a:ext cx="3471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http://www.myphysics.org.uk/ks4p3hotpot04.htm</a:t>
            </a:r>
          </a:p>
        </p:txBody>
      </p:sp>
    </p:spTree>
    <p:extLst>
      <p:ext uri="{BB962C8B-B14F-4D97-AF65-F5344CB8AC3E}">
        <p14:creationId xmlns:p14="http://schemas.microsoft.com/office/powerpoint/2010/main" val="365656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Law of conservation of energy – total energy of an isolated system is constant, energy can be transformed from one form to another but it cannot be created or destroyed. </a:t>
            </a:r>
            <a:endParaRPr lang="en-US" b="0" i="1" dirty="0">
              <a:latin typeface="Cambria Math" panose="02040503050406030204" pitchFamily="18" charset="0"/>
            </a:endParaRPr>
          </a:p>
          <a:p>
            <a:endParaRPr lang="en-US" b="0" i="1" dirty="0">
              <a:latin typeface="Cambria Math" panose="02040503050406030204" pitchFamily="18" charset="0"/>
            </a:endParaRPr>
          </a:p>
          <a:p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b="0" dirty="0"/>
              <a:t>           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Sankey for compressor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3573" y="3204856"/>
                <a:ext cx="4234301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𝒆𝒏𝒆𝒓𝒈𝒚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𝒆𝒏𝒆𝒓𝒈𝒚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𝒐𝒖𝒕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𝑙𝑜𝑠𝑠𝑒𝑠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573" y="3204856"/>
                <a:ext cx="4234301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7553359" y="3564531"/>
            <a:ext cx="2139281" cy="1263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Compressor</a:t>
            </a:r>
          </a:p>
        </p:txBody>
      </p:sp>
      <p:sp>
        <p:nvSpPr>
          <p:cNvPr id="10" name="Up Arrow 9"/>
          <p:cNvSpPr/>
          <p:nvPr/>
        </p:nvSpPr>
        <p:spPr>
          <a:xfrm>
            <a:off x="8319584" y="2716572"/>
            <a:ext cx="606829" cy="757959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8319584" y="4918066"/>
            <a:ext cx="606829" cy="75795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16200000">
            <a:off x="9867092" y="3817318"/>
            <a:ext cx="606829" cy="757959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2851781">
            <a:off x="9382678" y="2932242"/>
            <a:ext cx="606829" cy="757959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476AD0-256F-D841-AA25-357BFE09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04036"/>
            <a:ext cx="7284484" cy="4464000"/>
          </a:xfrm>
        </p:spPr>
        <p:txBody>
          <a:bodyPr>
            <a:normAutofit lnSpcReduction="10000"/>
          </a:bodyPr>
          <a:lstStyle/>
          <a:p>
            <a:r>
              <a:rPr lang="en-BE" dirty="0"/>
              <a:t>Download all matlab files from Toledo (Calculations_template)</a:t>
            </a:r>
          </a:p>
          <a:p>
            <a:r>
              <a:rPr lang="en-BE" dirty="0"/>
              <a:t>Instructions and questions </a:t>
            </a:r>
            <a:r>
              <a:rPr lang="en-BE" dirty="0">
                <a:sym typeface="Wingdings" pitchFamily="2" charset="2"/>
              </a:rPr>
              <a:t> 2 weeks</a:t>
            </a:r>
          </a:p>
          <a:p>
            <a:r>
              <a:rPr lang="en-BE" dirty="0">
                <a:sym typeface="Wingdings" pitchFamily="2" charset="2"/>
              </a:rPr>
              <a:t>*Used to be able to access a heat pump</a:t>
            </a:r>
          </a:p>
          <a:p>
            <a:r>
              <a:rPr lang="en-BE" dirty="0">
                <a:sym typeface="Wingdings" pitchFamily="2" charset="2"/>
              </a:rPr>
              <a:t>Change input parameter, observe new steady state, defined by outputs:</a:t>
            </a:r>
          </a:p>
          <a:p>
            <a:pPr lvl="1"/>
            <a:r>
              <a:rPr lang="en-BE" dirty="0">
                <a:sym typeface="Wingdings" pitchFamily="2" charset="2"/>
              </a:rPr>
              <a:t>4 pressures, 8 temperatures, 3 flows, W</a:t>
            </a:r>
          </a:p>
          <a:p>
            <a:r>
              <a:rPr lang="en-BE" dirty="0">
                <a:sym typeface="Wingdings" pitchFamily="2" charset="2"/>
              </a:rPr>
              <a:t>5 settings = cols, in each setting find the outputs</a:t>
            </a:r>
          </a:p>
          <a:p>
            <a:r>
              <a:rPr lang="en-BE" dirty="0">
                <a:sym typeface="Wingdings" pitchFamily="2" charset="2"/>
              </a:rPr>
              <a:t>Input all data  perform calculations</a:t>
            </a:r>
          </a:p>
          <a:p>
            <a:r>
              <a:rPr lang="en-BE" dirty="0"/>
              <a:t>First theory part requires no data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Your turn!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7CAF9D5-66AA-374F-B182-CE477A08C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1"/>
          <a:stretch/>
        </p:blipFill>
        <p:spPr>
          <a:xfrm>
            <a:off x="7860484" y="31384"/>
            <a:ext cx="4155892" cy="6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81311-52EF-024E-B795-DA1392B3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D0326-2871-A544-815A-B5C5CFAB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AF3D24-32C8-B54A-8801-6609C6D12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71" y="470430"/>
            <a:ext cx="8379467" cy="5077501"/>
          </a:xfrm>
          <a:ln>
            <a:solidFill>
              <a:schemeClr val="accent1"/>
            </a:solidFill>
          </a:ln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F0D96511-EBC6-2040-A940-D12595F3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469" y="874184"/>
            <a:ext cx="4276193" cy="18774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405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behavior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81" y="1133600"/>
            <a:ext cx="7224453" cy="4965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815" y="587397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http://www.heatpump-reviews.com/pressure-enthalpy-chart.html</a:t>
            </a:r>
          </a:p>
        </p:txBody>
      </p:sp>
    </p:spTree>
    <p:extLst>
      <p:ext uri="{BB962C8B-B14F-4D97-AF65-F5344CB8AC3E}">
        <p14:creationId xmlns:p14="http://schemas.microsoft.com/office/powerpoint/2010/main" val="347411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30232" y="5876992"/>
            <a:ext cx="8149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https://www.sciencedirect.com/science/article/pii/B9780081003114000017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6000" y="629542"/>
            <a:ext cx="11163681" cy="5073201"/>
            <a:chOff x="576000" y="664640"/>
            <a:chExt cx="11163681" cy="50732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" y="664640"/>
              <a:ext cx="11163681" cy="4389499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8000284" y="2273888"/>
              <a:ext cx="2479591" cy="3463953"/>
              <a:chOff x="8000284" y="2273888"/>
              <a:chExt cx="2479591" cy="346395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859416" y="5265682"/>
                <a:ext cx="48191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8000284" y="3609782"/>
                <a:ext cx="16626" cy="21280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0341332" y="2273888"/>
                <a:ext cx="0" cy="34639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873045" y="3612624"/>
                <a:ext cx="2997" cy="182924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008597" y="5724942"/>
                <a:ext cx="2332735" cy="3698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008597" y="5337210"/>
                <a:ext cx="185081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9085020" y="5337210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H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591980" y="4979253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L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889671" y="4883451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W</a:t>
                </a:r>
                <a:endParaRPr lang="en-US" b="1" baseline="-250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98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63703" y="2183881"/>
            <a:ext cx="7139794" cy="1152000"/>
          </a:xfrm>
        </p:spPr>
        <p:txBody>
          <a:bodyPr>
            <a:noAutofit/>
          </a:bodyPr>
          <a:lstStyle/>
          <a:p>
            <a:r>
              <a:rPr lang="en-US" sz="5400" b="1" dirty="0"/>
              <a:t>What is a heat pump?</a:t>
            </a:r>
          </a:p>
        </p:txBody>
      </p:sp>
    </p:spTree>
    <p:extLst>
      <p:ext uri="{BB962C8B-B14F-4D97-AF65-F5344CB8AC3E}">
        <p14:creationId xmlns:p14="http://schemas.microsoft.com/office/powerpoint/2010/main" val="242421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286399" y="1359035"/>
            <a:ext cx="7352569" cy="4556015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heat pump takes heat from a source and pumps it to a sink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Consequently the temperature at the sink is higher than the temperature at the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	</a:t>
            </a:r>
            <a:r>
              <a:rPr lang="en-US" sz="2600" b="1" dirty="0"/>
              <a:t>T</a:t>
            </a:r>
            <a:r>
              <a:rPr lang="en-US" sz="2600" b="1" baseline="-25000" dirty="0"/>
              <a:t>H</a:t>
            </a:r>
            <a:r>
              <a:rPr lang="en-US" sz="2600" b="1" dirty="0"/>
              <a:t> &gt; T</a:t>
            </a:r>
            <a:r>
              <a:rPr lang="en-US" sz="2600" b="1" baseline="-25000" dirty="0"/>
              <a:t>L</a:t>
            </a:r>
            <a:r>
              <a:rPr lang="en-US" sz="2600" b="1" dirty="0"/>
              <a:t> </a:t>
            </a:r>
          </a:p>
          <a:p>
            <a:pPr lvl="1"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this normal?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dirty="0"/>
              <a:t>NO – heat flows naturally from hot to cold, not the other way around (i.e. the heat pump case)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 what is missing?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dirty="0"/>
              <a:t>An input of energy is needed in order to make this unnatural process happen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of heat pump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6320" y="1418749"/>
            <a:ext cx="2534194" cy="3908362"/>
            <a:chOff x="1036320" y="771602"/>
            <a:chExt cx="2534194" cy="3908362"/>
          </a:xfrm>
        </p:grpSpPr>
        <p:sp>
          <p:nvSpPr>
            <p:cNvPr id="5" name="Oval 4"/>
            <p:cNvSpPr/>
            <p:nvPr/>
          </p:nvSpPr>
          <p:spPr>
            <a:xfrm>
              <a:off x="1282560" y="1828800"/>
              <a:ext cx="1980754" cy="1793966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HEAT PUMP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36320" y="771602"/>
              <a:ext cx="2473234" cy="5747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97280" y="4105199"/>
              <a:ext cx="2473234" cy="57476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SOURCE</a:t>
              </a:r>
            </a:p>
          </p:txBody>
        </p:sp>
        <p:sp>
          <p:nvSpPr>
            <p:cNvPr id="8" name="Up Arrow 7"/>
            <p:cNvSpPr/>
            <p:nvPr/>
          </p:nvSpPr>
          <p:spPr>
            <a:xfrm>
              <a:off x="1946365" y="1269721"/>
              <a:ext cx="653143" cy="635726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1946364" y="3546120"/>
              <a:ext cx="653143" cy="635726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99507" y="1444376"/>
              <a:ext cx="827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Q</a:t>
              </a:r>
              <a:r>
                <a:rPr lang="en-US" sz="2000" b="1" baseline="-25000" dirty="0">
                  <a:solidFill>
                    <a:srgbClr val="FF0000"/>
                  </a:solidFill>
                </a:rPr>
                <a:t>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1276" y="3679317"/>
              <a:ext cx="827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Q</a:t>
              </a:r>
              <a:r>
                <a:rPr lang="en-US" sz="2000" b="1" baseline="-25000" dirty="0">
                  <a:solidFill>
                    <a:srgbClr val="FF0000"/>
                  </a:solidFill>
                </a:rPr>
                <a:t>L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12399" y="1020505"/>
            <a:ext cx="7017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726857" y="5545718"/>
            <a:ext cx="3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Q</a:t>
            </a:r>
            <a:r>
              <a:rPr lang="en-US" baseline="-25000" dirty="0"/>
              <a:t>H </a:t>
            </a:r>
            <a:r>
              <a:rPr lang="en-US" dirty="0"/>
              <a:t>= heat high  Q</a:t>
            </a:r>
            <a:r>
              <a:rPr lang="en-US" baseline="-25000" dirty="0"/>
              <a:t>L </a:t>
            </a:r>
            <a:r>
              <a:rPr lang="en-US" dirty="0"/>
              <a:t>=</a:t>
            </a:r>
            <a:r>
              <a:rPr lang="en-US" baseline="-25000" dirty="0"/>
              <a:t> </a:t>
            </a:r>
            <a:r>
              <a:rPr lang="en-US" dirty="0"/>
              <a:t>heat low</a:t>
            </a:r>
          </a:p>
        </p:txBody>
      </p:sp>
    </p:spTree>
    <p:extLst>
      <p:ext uri="{BB962C8B-B14F-4D97-AF65-F5344CB8AC3E}">
        <p14:creationId xmlns:p14="http://schemas.microsoft.com/office/powerpoint/2010/main" val="73816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000" y="1948750"/>
            <a:ext cx="11041200" cy="11520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What are the components of a heat pump?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7885" y="596537"/>
            <a:ext cx="21074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Evaporator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24000" y="596537"/>
            <a:ext cx="207576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Condenser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13806" y="4393765"/>
            <a:ext cx="193419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Expander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6446" y="4393765"/>
            <a:ext cx="229035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Compressor</a:t>
            </a:r>
          </a:p>
        </p:txBody>
      </p:sp>
    </p:spTree>
    <p:extLst>
      <p:ext uri="{BB962C8B-B14F-4D97-AF65-F5344CB8AC3E}">
        <p14:creationId xmlns:p14="http://schemas.microsoft.com/office/powerpoint/2010/main" val="8785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630859" y="1118534"/>
            <a:ext cx="5400000" cy="46616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are 3 circuits having three different compounds flowing through them (ṁ = mass flow):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rgbClr val="FFC000"/>
                </a:solidFill>
              </a:rPr>
              <a:t>ṁ</a:t>
            </a:r>
            <a:r>
              <a:rPr lang="en-US" b="1" baseline="-25000" dirty="0" err="1">
                <a:solidFill>
                  <a:srgbClr val="FFC000"/>
                </a:solidFill>
              </a:rPr>
              <a:t>ref</a:t>
            </a:r>
            <a:r>
              <a:rPr lang="en-US" b="1" dirty="0">
                <a:solidFill>
                  <a:srgbClr val="FFC000"/>
                </a:solidFill>
              </a:rPr>
              <a:t> (1 to 4) = refrigerant</a:t>
            </a:r>
          </a:p>
          <a:p>
            <a:pPr lvl="2"/>
            <a:r>
              <a:rPr lang="en-US" dirty="0"/>
              <a:t>Freon, butane, propane….</a:t>
            </a:r>
          </a:p>
          <a:p>
            <a:pPr lvl="2"/>
            <a:r>
              <a:rPr lang="en-US" dirty="0"/>
              <a:t>Steps 1-2 VAPOUR </a:t>
            </a:r>
            <a:r>
              <a:rPr lang="en-US" dirty="0">
                <a:sym typeface="Wingdings" panose="05000000000000000000" pitchFamily="2" charset="2"/>
              </a:rPr>
              <a:t> crucial for functional compressor</a:t>
            </a:r>
            <a:endParaRPr lang="en-US" dirty="0"/>
          </a:p>
          <a:p>
            <a:pPr lvl="2"/>
            <a:r>
              <a:rPr lang="en-US" dirty="0"/>
              <a:t>Steps 3 LIQUID </a:t>
            </a:r>
          </a:p>
          <a:p>
            <a:pPr lvl="2"/>
            <a:r>
              <a:rPr lang="en-US" dirty="0"/>
              <a:t>Step 4 LIQUID + VAPOUR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rgbClr val="7030A0"/>
                </a:solidFill>
              </a:rPr>
              <a:t>ṁ</a:t>
            </a:r>
            <a:r>
              <a:rPr lang="en-US" b="1" baseline="-25000" dirty="0" err="1">
                <a:solidFill>
                  <a:srgbClr val="7030A0"/>
                </a:solidFill>
              </a:rPr>
              <a:t>WC</a:t>
            </a:r>
            <a:r>
              <a:rPr lang="en-US" b="1" dirty="0">
                <a:solidFill>
                  <a:srgbClr val="7030A0"/>
                </a:solidFill>
              </a:rPr>
              <a:t> (5 to 6) = water </a:t>
            </a:r>
          </a:p>
          <a:p>
            <a:pPr lvl="2"/>
            <a:r>
              <a:rPr lang="en-US" dirty="0"/>
              <a:t>Water which goes to our radiators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 err="1">
                <a:solidFill>
                  <a:srgbClr val="EE12E4"/>
                </a:solidFill>
              </a:rPr>
              <a:t>ṁ</a:t>
            </a:r>
            <a:r>
              <a:rPr lang="en-US" b="1" baseline="-25000" dirty="0" err="1">
                <a:solidFill>
                  <a:srgbClr val="EE12E4"/>
                </a:solidFill>
              </a:rPr>
              <a:t>WE</a:t>
            </a:r>
            <a:r>
              <a:rPr lang="en-US" b="1" dirty="0">
                <a:solidFill>
                  <a:srgbClr val="EE12E4"/>
                </a:solidFill>
              </a:rPr>
              <a:t> (7 to 8) = water + alcohol</a:t>
            </a:r>
          </a:p>
          <a:p>
            <a:pPr lvl="2"/>
            <a:r>
              <a:rPr lang="en-US" dirty="0"/>
              <a:t>We add an alcohol ( e.g. ethanol) to lower the freezing point - ensure smooth functioning of evaporator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Pump: the details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83667" y="0"/>
            <a:ext cx="6404713" cy="7374549"/>
            <a:chOff x="827759" y="157101"/>
            <a:chExt cx="6404713" cy="7374549"/>
          </a:xfrm>
        </p:grpSpPr>
        <p:sp>
          <p:nvSpPr>
            <p:cNvPr id="58" name="TextBox 57"/>
            <p:cNvSpPr txBox="1"/>
            <p:nvPr/>
          </p:nvSpPr>
          <p:spPr>
            <a:xfrm>
              <a:off x="6509660" y="3451411"/>
              <a:ext cx="72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Ẇ</a:t>
              </a:r>
              <a:endParaRPr lang="en-US" b="1" baseline="-25000" dirty="0">
                <a:solidFill>
                  <a:srgbClr val="FF0000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27759" y="1349970"/>
              <a:ext cx="5681901" cy="4874362"/>
              <a:chOff x="827759" y="1349970"/>
              <a:chExt cx="5681901" cy="487436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27759" y="1480457"/>
                <a:ext cx="5390164" cy="4659084"/>
                <a:chOff x="827759" y="1480457"/>
                <a:chExt cx="5390164" cy="4659084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>
                  <a:off x="4319451" y="5408022"/>
                  <a:ext cx="1114698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088571" y="5434147"/>
                  <a:ext cx="1067247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224000" y="2172788"/>
                  <a:ext cx="931818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319451" y="2172788"/>
                  <a:ext cx="984069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242908" y="5172892"/>
                  <a:ext cx="928182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endCxn id="8" idx="4"/>
                </p:cNvCxnSpPr>
                <p:nvPr/>
              </p:nvCxnSpPr>
              <p:spPr>
                <a:xfrm flipV="1">
                  <a:off x="5133707" y="4049984"/>
                  <a:ext cx="0" cy="114903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4035343" y="2481943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402079" y="2481943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402079" y="2464149"/>
                  <a:ext cx="0" cy="884297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>
                  <a:off x="1346210" y="5177246"/>
                  <a:ext cx="1144456" cy="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Rectangle 5"/>
                <p:cNvSpPr/>
                <p:nvPr/>
              </p:nvSpPr>
              <p:spPr>
                <a:xfrm>
                  <a:off x="2081349" y="4955183"/>
                  <a:ext cx="2360022" cy="740223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>
                          <a:lumMod val="10000"/>
                        </a:schemeClr>
                      </a:solidFill>
                    </a:rPr>
                    <a:t>Evaporator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081349" y="1959424"/>
                  <a:ext cx="2360022" cy="7184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2">
                          <a:lumMod val="10000"/>
                        </a:schemeClr>
                      </a:solidFill>
                    </a:rPr>
                    <a:t>Condenser</a:t>
                  </a:r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4049490" y="3222171"/>
                  <a:ext cx="2168433" cy="82781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Compressor</a:t>
                  </a: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224000" y="148045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Flowchart: Collate 9"/>
                <p:cNvSpPr/>
                <p:nvPr/>
              </p:nvSpPr>
              <p:spPr>
                <a:xfrm>
                  <a:off x="966651" y="3222171"/>
                  <a:ext cx="870857" cy="1132115"/>
                </a:xfrm>
                <a:prstGeom prst="flowChartCollat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394966" y="5408022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303520" y="148045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1128200" y="5434147"/>
                  <a:ext cx="0" cy="705394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Up Arrow 48"/>
                <p:cNvSpPr/>
                <p:nvPr/>
              </p:nvSpPr>
              <p:spPr>
                <a:xfrm>
                  <a:off x="4077445" y="2172788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849189" y="2304591"/>
                  <a:ext cx="7228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Q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H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225481" y="4894601"/>
                  <a:ext cx="7228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Q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L</a:t>
                  </a:r>
                </a:p>
              </p:txBody>
            </p:sp>
            <p:sp>
              <p:nvSpPr>
                <p:cNvPr id="52" name="Up Arrow 51"/>
                <p:cNvSpPr/>
                <p:nvPr/>
              </p:nvSpPr>
              <p:spPr>
                <a:xfrm>
                  <a:off x="2120979" y="5196843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827759" y="3648887"/>
                  <a:ext cx="1218754" cy="3693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Expander</a:t>
                  </a:r>
                </a:p>
              </p:txBody>
            </p:sp>
            <p:sp>
              <p:nvSpPr>
                <p:cNvPr id="75" name="Isosceles Triangle 74"/>
                <p:cNvSpPr/>
                <p:nvPr/>
              </p:nvSpPr>
              <p:spPr>
                <a:xfrm>
                  <a:off x="5169871" y="1790251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 rot="10800000">
                  <a:off x="944069" y="5529352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/>
                <p:cNvSpPr/>
                <p:nvPr/>
              </p:nvSpPr>
              <p:spPr>
                <a:xfrm rot="10800000">
                  <a:off x="1048949" y="1807715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/>
                <p:cNvSpPr/>
                <p:nvPr/>
              </p:nvSpPr>
              <p:spPr>
                <a:xfrm>
                  <a:off x="5270123" y="5480168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1185226" y="2495006"/>
                <a:ext cx="5324434" cy="2704011"/>
                <a:chOff x="1185226" y="2495006"/>
                <a:chExt cx="5324434" cy="2704011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5146047" y="2495006"/>
                  <a:ext cx="0" cy="853440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372060" y="4236720"/>
                  <a:ext cx="0" cy="962297"/>
                </a:xfrm>
                <a:prstGeom prst="line">
                  <a:avLst/>
                </a:prstGeom>
                <a:ln w="571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Up Arrow 56"/>
                <p:cNvSpPr/>
                <p:nvPr/>
              </p:nvSpPr>
              <p:spPr>
                <a:xfrm rot="16200000">
                  <a:off x="6198329" y="3509802"/>
                  <a:ext cx="330925" cy="291737"/>
                </a:xfrm>
                <a:prstGeom prst="up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Isosceles Triangle 73"/>
                <p:cNvSpPr/>
                <p:nvPr/>
              </p:nvSpPr>
              <p:spPr>
                <a:xfrm>
                  <a:off x="5017471" y="2795594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Isosceles Triangle 76"/>
                <p:cNvSpPr/>
                <p:nvPr/>
              </p:nvSpPr>
              <p:spPr>
                <a:xfrm>
                  <a:off x="5023044" y="4417435"/>
                  <a:ext cx="26719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Isosceles Triangle 77"/>
                <p:cNvSpPr/>
                <p:nvPr/>
              </p:nvSpPr>
              <p:spPr>
                <a:xfrm rot="10800000">
                  <a:off x="1227028" y="2795593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>
                <a:xfrm rot="10800000">
                  <a:off x="1185226" y="4522512"/>
                  <a:ext cx="350101" cy="247803"/>
                </a:xfrm>
                <a:prstGeom prst="triangl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994735" y="1349970"/>
                <a:ext cx="4587459" cy="4874362"/>
                <a:chOff x="994735" y="1349970"/>
                <a:chExt cx="4587459" cy="4874362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5023044" y="4982680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4985660" y="2338543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290826" y="2338543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3</a:t>
                  </a: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1239236" y="5023357"/>
                  <a:ext cx="296091" cy="307777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1093588" y="1382669"/>
                  <a:ext cx="296091" cy="30777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5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5179799" y="1349970"/>
                  <a:ext cx="296091" cy="307777"/>
                </a:xfrm>
                <a:prstGeom prst="rect">
                  <a:avLst/>
                </a:prstGeom>
                <a:solidFill>
                  <a:srgbClr val="FFFF99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5286103" y="5916555"/>
                  <a:ext cx="296091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994735" y="5886011"/>
                  <a:ext cx="296091" cy="30777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tx1">
                          <a:lumMod val="50000"/>
                        </a:schemeClr>
                      </a:solidFill>
                    </a:rPr>
                    <a:t>8</a:t>
                  </a:r>
                </a:p>
              </p:txBody>
            </p:sp>
          </p:grpSp>
        </p:grpSp>
        <p:grpSp>
          <p:nvGrpSpPr>
            <p:cNvPr id="93" name="Group 92"/>
            <p:cNvGrpSpPr/>
            <p:nvPr/>
          </p:nvGrpSpPr>
          <p:grpSpPr>
            <a:xfrm>
              <a:off x="2159493" y="157101"/>
              <a:ext cx="2098193" cy="7374549"/>
              <a:chOff x="2159493" y="157101"/>
              <a:chExt cx="2098193" cy="7374549"/>
            </a:xfrm>
          </p:grpSpPr>
          <p:sp>
            <p:nvSpPr>
              <p:cNvPr id="61" name="Arc 60"/>
              <p:cNvSpPr/>
              <p:nvPr/>
            </p:nvSpPr>
            <p:spPr>
              <a:xfrm>
                <a:off x="2159493" y="2851275"/>
                <a:ext cx="1813451" cy="1786426"/>
              </a:xfrm>
              <a:prstGeom prst="arc">
                <a:avLst>
                  <a:gd name="adj1" fmla="val 498815"/>
                  <a:gd name="adj2" fmla="val 0"/>
                </a:avLst>
              </a:prstGeom>
              <a:ln w="76200">
                <a:solidFill>
                  <a:srgbClr val="FFC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/>
              <p:cNvSpPr/>
              <p:nvPr/>
            </p:nvSpPr>
            <p:spPr>
              <a:xfrm>
                <a:off x="2286441" y="157101"/>
                <a:ext cx="1813451" cy="1926419"/>
              </a:xfrm>
              <a:prstGeom prst="arc">
                <a:avLst>
                  <a:gd name="adj1" fmla="val 498815"/>
                  <a:gd name="adj2" fmla="val 9160232"/>
                </a:avLst>
              </a:prstGeom>
              <a:ln w="57150">
                <a:solidFill>
                  <a:srgbClr val="7030A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/>
              <p:cNvSpPr/>
              <p:nvPr/>
            </p:nvSpPr>
            <p:spPr>
              <a:xfrm rot="11503609">
                <a:off x="2267392" y="5605231"/>
                <a:ext cx="1813451" cy="1926419"/>
              </a:xfrm>
              <a:prstGeom prst="arc">
                <a:avLst>
                  <a:gd name="adj1" fmla="val 498815"/>
                  <a:gd name="adj2" fmla="val 9160232"/>
                </a:avLst>
              </a:prstGeom>
              <a:ln w="57150">
                <a:solidFill>
                  <a:srgbClr val="EE12E4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934442" y="1491852"/>
                <a:ext cx="68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7030A0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7030A0"/>
                    </a:solidFill>
                  </a:rPr>
                  <a:t>WC</a:t>
                </a:r>
                <a:endParaRPr lang="en-US" b="1" baseline="-25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873024" y="5656626"/>
                <a:ext cx="13846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EE12E4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EE12E4"/>
                    </a:solidFill>
                  </a:rPr>
                  <a:t>WE</a:t>
                </a:r>
                <a:endParaRPr lang="en-US" b="1" baseline="-25000" dirty="0">
                  <a:solidFill>
                    <a:srgbClr val="EE12E4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790129" y="2830421"/>
                <a:ext cx="687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FFC000"/>
                    </a:solidFill>
                  </a:rPr>
                  <a:t>ṁ</a:t>
                </a:r>
                <a:r>
                  <a:rPr lang="en-US" b="1" baseline="-25000" dirty="0" err="1">
                    <a:solidFill>
                      <a:srgbClr val="FFC000"/>
                    </a:solidFill>
                  </a:rPr>
                  <a:t>ref</a:t>
                </a:r>
                <a:endParaRPr lang="en-US" b="1" baseline="-25000" dirty="0"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04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2A2EE9-F4B9-664D-A112-8B5C46B0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40397-6EA0-064A-9A98-62B8AAC4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7E6098-CDBD-E048-B723-31304D8B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7" y="1119656"/>
            <a:ext cx="5666376" cy="39349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BEA4B75-7DBC-1E48-AA88-39426CE12836}"/>
              </a:ext>
            </a:extLst>
          </p:cNvPr>
          <p:cNvGrpSpPr/>
          <p:nvPr/>
        </p:nvGrpSpPr>
        <p:grpSpPr>
          <a:xfrm>
            <a:off x="6032603" y="892399"/>
            <a:ext cx="5593803" cy="5073201"/>
            <a:chOff x="6145878" y="664640"/>
            <a:chExt cx="5593803" cy="50732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18B2E6-C05C-794C-BDC8-0E605034F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3"/>
            <a:stretch/>
          </p:blipFill>
          <p:spPr>
            <a:xfrm>
              <a:off x="6145878" y="664640"/>
              <a:ext cx="5593803" cy="438949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AFEF81-7FB8-8D4E-BB38-E4BB992DBA46}"/>
                </a:ext>
              </a:extLst>
            </p:cNvPr>
            <p:cNvGrpSpPr/>
            <p:nvPr/>
          </p:nvGrpSpPr>
          <p:grpSpPr>
            <a:xfrm>
              <a:off x="8000284" y="2273888"/>
              <a:ext cx="2479591" cy="3463953"/>
              <a:chOff x="8000284" y="2273888"/>
              <a:chExt cx="2479591" cy="346395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9D5E8B2-9693-B548-B6EE-90D2612E03E1}"/>
                  </a:ext>
                </a:extLst>
              </p:cNvPr>
              <p:cNvCxnSpPr/>
              <p:nvPr/>
            </p:nvCxnSpPr>
            <p:spPr>
              <a:xfrm>
                <a:off x="9859416" y="5265682"/>
                <a:ext cx="48191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E482387-227F-364A-8FFB-3B95E93649BC}"/>
                  </a:ext>
                </a:extLst>
              </p:cNvPr>
              <p:cNvCxnSpPr/>
              <p:nvPr/>
            </p:nvCxnSpPr>
            <p:spPr>
              <a:xfrm flipH="1">
                <a:off x="8000284" y="3609782"/>
                <a:ext cx="16626" cy="21280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7F963DE-9AD3-3149-B2B8-2E4902F7CA85}"/>
                  </a:ext>
                </a:extLst>
              </p:cNvPr>
              <p:cNvCxnSpPr/>
              <p:nvPr/>
            </p:nvCxnSpPr>
            <p:spPr>
              <a:xfrm>
                <a:off x="10341332" y="2273888"/>
                <a:ext cx="0" cy="34639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BE673E-E29C-0E48-AD06-A09878D58357}"/>
                  </a:ext>
                </a:extLst>
              </p:cNvPr>
              <p:cNvCxnSpPr/>
              <p:nvPr/>
            </p:nvCxnSpPr>
            <p:spPr>
              <a:xfrm flipH="1">
                <a:off x="9873045" y="3612624"/>
                <a:ext cx="2997" cy="182924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F7F319C-D4A3-8F45-98B8-7012EF10FAA4}"/>
                  </a:ext>
                </a:extLst>
              </p:cNvPr>
              <p:cNvCxnSpPr/>
              <p:nvPr/>
            </p:nvCxnSpPr>
            <p:spPr>
              <a:xfrm>
                <a:off x="8008597" y="5724942"/>
                <a:ext cx="2332735" cy="3698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35441E1-0023-0249-A10D-F48A73911CBB}"/>
                  </a:ext>
                </a:extLst>
              </p:cNvPr>
              <p:cNvCxnSpPr/>
              <p:nvPr/>
            </p:nvCxnSpPr>
            <p:spPr>
              <a:xfrm>
                <a:off x="8008597" y="5337210"/>
                <a:ext cx="185081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33F04A-F59D-2E48-A538-45793A2B5CB3}"/>
                  </a:ext>
                </a:extLst>
              </p:cNvPr>
              <p:cNvSpPr txBox="1"/>
              <p:nvPr/>
            </p:nvSpPr>
            <p:spPr>
              <a:xfrm>
                <a:off x="9085020" y="5337210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H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3048F0-3BB4-C543-87A3-F4FC022327F1}"/>
                  </a:ext>
                </a:extLst>
              </p:cNvPr>
              <p:cNvSpPr txBox="1"/>
              <p:nvPr/>
            </p:nvSpPr>
            <p:spPr>
              <a:xfrm>
                <a:off x="8591980" y="4979253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BD734B-8B04-1841-B26F-A6E35F2BC531}"/>
                  </a:ext>
                </a:extLst>
              </p:cNvPr>
              <p:cNvSpPr txBox="1"/>
              <p:nvPr/>
            </p:nvSpPr>
            <p:spPr>
              <a:xfrm>
                <a:off x="9889671" y="4883451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W</a:t>
                </a:r>
                <a:endParaRPr lang="en-US" b="1" baseline="-25000" dirty="0">
                  <a:solidFill>
                    <a:srgbClr val="00B0F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D40889-735A-8F4F-8351-EB5B78492203}"/>
                  </a:ext>
                </a:extLst>
              </p:cNvPr>
              <p:cNvSpPr txBox="1"/>
              <p:nvPr/>
            </p:nvSpPr>
            <p:spPr>
              <a:xfrm>
                <a:off x="2630051" y="5504380"/>
                <a:ext cx="126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D40889-735A-8F4F-8351-EB5B78492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51" y="5504380"/>
                <a:ext cx="1267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13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2A2EE9-F4B9-664D-A112-8B5C46B0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40397-6EA0-064A-9A98-62B8AAC46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pic>
        <p:nvPicPr>
          <p:cNvPr id="8" name="Picture 7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8246D836-94E1-314C-9282-148E71F3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7" y="1176227"/>
            <a:ext cx="5073760" cy="39349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BEA4B75-7DBC-1E48-AA88-39426CE12836}"/>
              </a:ext>
            </a:extLst>
          </p:cNvPr>
          <p:cNvGrpSpPr/>
          <p:nvPr/>
        </p:nvGrpSpPr>
        <p:grpSpPr>
          <a:xfrm>
            <a:off x="5922536" y="892399"/>
            <a:ext cx="5593803" cy="5073201"/>
            <a:chOff x="6145878" y="664640"/>
            <a:chExt cx="5593803" cy="50732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18B2E6-C05C-794C-BDC8-0E605034F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93"/>
            <a:stretch/>
          </p:blipFill>
          <p:spPr>
            <a:xfrm>
              <a:off x="6145878" y="664640"/>
              <a:ext cx="5593803" cy="4389499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AFEF81-7FB8-8D4E-BB38-E4BB992DBA46}"/>
                </a:ext>
              </a:extLst>
            </p:cNvPr>
            <p:cNvGrpSpPr/>
            <p:nvPr/>
          </p:nvGrpSpPr>
          <p:grpSpPr>
            <a:xfrm>
              <a:off x="8000284" y="2273888"/>
              <a:ext cx="2479591" cy="3463953"/>
              <a:chOff x="8000284" y="2273888"/>
              <a:chExt cx="2479591" cy="346395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9D5E8B2-9693-B548-B6EE-90D2612E03E1}"/>
                  </a:ext>
                </a:extLst>
              </p:cNvPr>
              <p:cNvCxnSpPr/>
              <p:nvPr/>
            </p:nvCxnSpPr>
            <p:spPr>
              <a:xfrm>
                <a:off x="9859416" y="5265682"/>
                <a:ext cx="48191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E482387-227F-364A-8FFB-3B95E93649BC}"/>
                  </a:ext>
                </a:extLst>
              </p:cNvPr>
              <p:cNvCxnSpPr/>
              <p:nvPr/>
            </p:nvCxnSpPr>
            <p:spPr>
              <a:xfrm flipH="1">
                <a:off x="8000284" y="3609782"/>
                <a:ext cx="16626" cy="21280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7F963DE-9AD3-3149-B2B8-2E4902F7CA85}"/>
                  </a:ext>
                </a:extLst>
              </p:cNvPr>
              <p:cNvCxnSpPr/>
              <p:nvPr/>
            </p:nvCxnSpPr>
            <p:spPr>
              <a:xfrm>
                <a:off x="10341332" y="2273888"/>
                <a:ext cx="0" cy="34639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BE673E-E29C-0E48-AD06-A09878D58357}"/>
                  </a:ext>
                </a:extLst>
              </p:cNvPr>
              <p:cNvCxnSpPr/>
              <p:nvPr/>
            </p:nvCxnSpPr>
            <p:spPr>
              <a:xfrm flipH="1">
                <a:off x="9873045" y="3612624"/>
                <a:ext cx="2997" cy="182924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F7F319C-D4A3-8F45-98B8-7012EF10FAA4}"/>
                  </a:ext>
                </a:extLst>
              </p:cNvPr>
              <p:cNvCxnSpPr/>
              <p:nvPr/>
            </p:nvCxnSpPr>
            <p:spPr>
              <a:xfrm>
                <a:off x="8008597" y="5724942"/>
                <a:ext cx="2332735" cy="3698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35441E1-0023-0249-A10D-F48A73911CBB}"/>
                  </a:ext>
                </a:extLst>
              </p:cNvPr>
              <p:cNvCxnSpPr/>
              <p:nvPr/>
            </p:nvCxnSpPr>
            <p:spPr>
              <a:xfrm>
                <a:off x="8008597" y="5337210"/>
                <a:ext cx="185081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33F04A-F59D-2E48-A538-45793A2B5CB3}"/>
                  </a:ext>
                </a:extLst>
              </p:cNvPr>
              <p:cNvSpPr txBox="1"/>
              <p:nvPr/>
            </p:nvSpPr>
            <p:spPr>
              <a:xfrm>
                <a:off x="9085020" y="5337210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H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3048F0-3BB4-C543-87A3-F4FC022327F1}"/>
                  </a:ext>
                </a:extLst>
              </p:cNvPr>
              <p:cNvSpPr txBox="1"/>
              <p:nvPr/>
            </p:nvSpPr>
            <p:spPr>
              <a:xfrm>
                <a:off x="8591980" y="4979253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Q</a:t>
                </a:r>
                <a:r>
                  <a:rPr lang="en-US" b="1" baseline="-25000" dirty="0">
                    <a:solidFill>
                      <a:srgbClr val="00B0F0"/>
                    </a:solidFill>
                  </a:rPr>
                  <a:t>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BD734B-8B04-1841-B26F-A6E35F2BC531}"/>
                  </a:ext>
                </a:extLst>
              </p:cNvPr>
              <p:cNvSpPr txBox="1"/>
              <p:nvPr/>
            </p:nvSpPr>
            <p:spPr>
              <a:xfrm>
                <a:off x="9889671" y="4883451"/>
                <a:ext cx="5902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W</a:t>
                </a:r>
                <a:endParaRPr lang="en-US" b="1" baseline="-25000" dirty="0">
                  <a:solidFill>
                    <a:srgbClr val="00B0F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02192-CD75-4441-814F-C56B96E7D619}"/>
                  </a:ext>
                </a:extLst>
              </p:cNvPr>
              <p:cNvSpPr txBox="1"/>
              <p:nvPr/>
            </p:nvSpPr>
            <p:spPr>
              <a:xfrm>
                <a:off x="2630051" y="5504380"/>
                <a:ext cx="1267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𝑛𝑅𝑇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302192-CD75-4441-814F-C56B96E7D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51" y="5504380"/>
                <a:ext cx="1267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000" y="1470663"/>
            <a:ext cx="4595318" cy="4464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Processes: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1-2 </a:t>
            </a:r>
            <a:r>
              <a:rPr lang="en-US" sz="1800" dirty="0">
                <a:sym typeface="Wingdings" panose="05000000000000000000" pitchFamily="2" charset="2"/>
              </a:rPr>
              <a:t> compression  isentropic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2-3  condensing  isobaric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3-4  expansion  isenthalpic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4-1  evaporating  isobaric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Pressure-enthalpy diagrams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36FCE1-D072-7C48-8584-C7A39A4C1A64}"/>
              </a:ext>
            </a:extLst>
          </p:cNvPr>
          <p:cNvGrpSpPr/>
          <p:nvPr/>
        </p:nvGrpSpPr>
        <p:grpSpPr>
          <a:xfrm>
            <a:off x="5037934" y="2533232"/>
            <a:ext cx="6756133" cy="3268946"/>
            <a:chOff x="576000" y="664640"/>
            <a:chExt cx="11163681" cy="51231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1BE94-EEAF-5F45-80D8-124B0B9CF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0" y="664640"/>
              <a:ext cx="11163681" cy="438949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CBB7A0-8ADC-DE4C-B630-989E8DE299A3}"/>
                </a:ext>
              </a:extLst>
            </p:cNvPr>
            <p:cNvGrpSpPr/>
            <p:nvPr/>
          </p:nvGrpSpPr>
          <p:grpSpPr>
            <a:xfrm>
              <a:off x="8000284" y="2273888"/>
              <a:ext cx="2422915" cy="3513861"/>
              <a:chOff x="8000284" y="2273888"/>
              <a:chExt cx="2422915" cy="3513861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2A3869C-559C-3844-AE9D-557DA06576A6}"/>
                  </a:ext>
                </a:extLst>
              </p:cNvPr>
              <p:cNvCxnSpPr/>
              <p:nvPr/>
            </p:nvCxnSpPr>
            <p:spPr>
              <a:xfrm>
                <a:off x="9859416" y="5265682"/>
                <a:ext cx="481916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8F52D88-2A15-7541-900B-9B9C12F974F3}"/>
                  </a:ext>
                </a:extLst>
              </p:cNvPr>
              <p:cNvCxnSpPr/>
              <p:nvPr/>
            </p:nvCxnSpPr>
            <p:spPr>
              <a:xfrm flipH="1">
                <a:off x="8000284" y="3609782"/>
                <a:ext cx="16626" cy="21280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E8047D7-3C81-8C4C-AA32-7F4CBAD92DF7}"/>
                  </a:ext>
                </a:extLst>
              </p:cNvPr>
              <p:cNvCxnSpPr/>
              <p:nvPr/>
            </p:nvCxnSpPr>
            <p:spPr>
              <a:xfrm>
                <a:off x="10341332" y="2273888"/>
                <a:ext cx="0" cy="3463953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BF3F7E9-1612-354B-A6F6-E7B8F0F977B7}"/>
                  </a:ext>
                </a:extLst>
              </p:cNvPr>
              <p:cNvCxnSpPr/>
              <p:nvPr/>
            </p:nvCxnSpPr>
            <p:spPr>
              <a:xfrm flipH="1">
                <a:off x="9873045" y="3612624"/>
                <a:ext cx="2997" cy="1829246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1512364-F6FA-E240-9769-58BB2017FE6B}"/>
                  </a:ext>
                </a:extLst>
              </p:cNvPr>
              <p:cNvCxnSpPr/>
              <p:nvPr/>
            </p:nvCxnSpPr>
            <p:spPr>
              <a:xfrm>
                <a:off x="8008597" y="5724942"/>
                <a:ext cx="2332735" cy="3698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D3CFD9-0754-4548-BEA9-07C8327C9739}"/>
                  </a:ext>
                </a:extLst>
              </p:cNvPr>
              <p:cNvCxnSpPr/>
              <p:nvPr/>
            </p:nvCxnSpPr>
            <p:spPr>
              <a:xfrm>
                <a:off x="8008597" y="5337210"/>
                <a:ext cx="1850819" cy="0"/>
              </a:xfrm>
              <a:prstGeom prst="line">
                <a:avLst/>
              </a:prstGeom>
              <a:ln w="28575">
                <a:solidFill>
                  <a:srgbClr val="00B0F0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C82FFF-4CD9-344A-9817-4CD39239B289}"/>
                  </a:ext>
                </a:extLst>
              </p:cNvPr>
              <p:cNvSpPr txBox="1"/>
              <p:nvPr/>
            </p:nvSpPr>
            <p:spPr>
              <a:xfrm>
                <a:off x="8853334" y="5305399"/>
                <a:ext cx="1117764" cy="482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0F0"/>
                    </a:solidFill>
                  </a:rPr>
                  <a:t>Q</a:t>
                </a:r>
                <a:r>
                  <a:rPr lang="en-US" sz="1400" b="1" baseline="-25000" dirty="0">
                    <a:solidFill>
                      <a:srgbClr val="00B0F0"/>
                    </a:solidFill>
                  </a:rPr>
                  <a:t>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26C8E7-A6B2-5949-8FF9-6A7D523582AE}"/>
                  </a:ext>
                </a:extLst>
              </p:cNvPr>
              <p:cNvSpPr txBox="1"/>
              <p:nvPr/>
            </p:nvSpPr>
            <p:spPr>
              <a:xfrm>
                <a:off x="8474900" y="4883451"/>
                <a:ext cx="990504" cy="482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0F0"/>
                    </a:solidFill>
                  </a:rPr>
                  <a:t>Q</a:t>
                </a:r>
                <a:r>
                  <a:rPr lang="en-US" sz="1400" b="1" baseline="-25000" dirty="0">
                    <a:solidFill>
                      <a:srgbClr val="00B0F0"/>
                    </a:solidFill>
                  </a:rPr>
                  <a:t>L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A5695-2A19-C74B-8BA7-424523C9BE07}"/>
                  </a:ext>
                </a:extLst>
              </p:cNvPr>
              <p:cNvSpPr txBox="1"/>
              <p:nvPr/>
            </p:nvSpPr>
            <p:spPr>
              <a:xfrm>
                <a:off x="9832995" y="4803383"/>
                <a:ext cx="590204" cy="482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B0F0"/>
                    </a:solidFill>
                  </a:rPr>
                  <a:t>W</a:t>
                </a:r>
                <a:endParaRPr lang="en-US" sz="1400" b="1" baseline="-25000" dirty="0">
                  <a:solidFill>
                    <a:srgbClr val="00B0F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54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Faculty</a:t>
            </a:r>
            <a:r>
              <a:rPr lang="nl-NL" dirty="0"/>
              <a:t> of Engineering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Mechanical</a:t>
            </a:r>
            <a:r>
              <a:rPr lang="nl-NL" dirty="0"/>
              <a:t> Engineering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6000" y="448888"/>
            <a:ext cx="11041200" cy="11520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/>
              <a:t>How do we measure the performance of a HP?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53437" y="3419253"/>
                <a:ext cx="4495013" cy="972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𝑃𝑒𝑟𝑓𝑜𝑟𝑚𝑎𝑛𝑐𝑒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437" y="3419253"/>
                <a:ext cx="4495013" cy="972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337480" y="4361066"/>
            <a:ext cx="18038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 power of compressor (Ẇ)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30694" y="2202756"/>
            <a:ext cx="16362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 power delivered by condenser (Q</a:t>
            </a:r>
            <a:r>
              <a:rPr lang="en-US" baseline="-25000" dirty="0"/>
              <a:t>H</a:t>
            </a:r>
            <a:r>
              <a:rPr lang="en-US" dirty="0"/>
              <a:t> or Q</a:t>
            </a:r>
            <a:r>
              <a:rPr lang="en-US" baseline="-25000" dirty="0"/>
              <a:t>C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1" name="Left Arrow 10"/>
          <p:cNvSpPr/>
          <p:nvPr/>
        </p:nvSpPr>
        <p:spPr>
          <a:xfrm rot="18952166">
            <a:off x="8064359" y="3191598"/>
            <a:ext cx="546243" cy="3598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664744">
            <a:off x="7936058" y="4161203"/>
            <a:ext cx="546243" cy="3598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944</Words>
  <Application>Microsoft Macintosh PowerPoint</Application>
  <PresentationFormat>Widescreen</PresentationFormat>
  <Paragraphs>211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KU Leuven</vt:lpstr>
      <vt:lpstr>KU Leuven Sedes</vt:lpstr>
      <vt:lpstr>Heat Pump Exercise Sessions </vt:lpstr>
      <vt:lpstr>What is a heat pump?</vt:lpstr>
      <vt:lpstr>Schematic of heat pump</vt:lpstr>
      <vt:lpstr>What are the components of a heat pump?</vt:lpstr>
      <vt:lpstr>Heat Pump: the details</vt:lpstr>
      <vt:lpstr>PowerPoint Presentation</vt:lpstr>
      <vt:lpstr>PowerPoint Presentation</vt:lpstr>
      <vt:lpstr>Pressure-enthalpy diagrams</vt:lpstr>
      <vt:lpstr>How do we measure the performance of a HP?</vt:lpstr>
      <vt:lpstr>Coefficient of performance (COP)</vt:lpstr>
      <vt:lpstr>So how can we obtain Ẇ and QC?</vt:lpstr>
      <vt:lpstr>Obtaining Ẇ and QC</vt:lpstr>
      <vt:lpstr>Calculating COP: two possibilities</vt:lpstr>
      <vt:lpstr>Sankey diagram</vt:lpstr>
      <vt:lpstr>E.g. Sankey for compressor</vt:lpstr>
      <vt:lpstr>Your turn!</vt:lpstr>
      <vt:lpstr>PowerPoint Presentation</vt:lpstr>
      <vt:lpstr>Temperature behavior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2022-03-10T14:17:38Z</dcterms:modified>
</cp:coreProperties>
</file>